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79" r:id="rId4"/>
    <p:sldId id="261" r:id="rId5"/>
    <p:sldId id="260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7D70E-E52F-48DE-B4BC-C82C355446E4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EFACD-54CD-4338-9830-D5263E2D2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75C9A-9178-44D5-8760-A7F87F6345DB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6657C-DBBE-4967-A91E-6911894A1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EA3ABD-FDF3-4EAF-8AA3-E0BA0B7CBC54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727FDC-17B4-4CF6-9624-43DDF74F15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EA3ABD-FDF3-4EAF-8AA3-E0BA0B7CBC54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727FDC-17B4-4CF6-9624-43DDF74F15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EA3ABD-FDF3-4EAF-8AA3-E0BA0B7CBC54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727FDC-17B4-4CF6-9624-43DDF74F15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EA3ABD-FDF3-4EAF-8AA3-E0BA0B7CBC54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727FDC-17B4-4CF6-9624-43DDF74F15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EA3ABD-FDF3-4EAF-8AA3-E0BA0B7CBC54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727FDC-17B4-4CF6-9624-43DDF74F15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EA3ABD-FDF3-4EAF-8AA3-E0BA0B7CBC54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727FDC-17B4-4CF6-9624-43DDF74F15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EA3ABD-FDF3-4EAF-8AA3-E0BA0B7CBC54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727FDC-17B4-4CF6-9624-43DDF74F15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EA3ABD-FDF3-4EAF-8AA3-E0BA0B7CBC54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727FDC-17B4-4CF6-9624-43DDF74F15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EA3ABD-FDF3-4EAF-8AA3-E0BA0B7CBC54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727FDC-17B4-4CF6-9624-43DDF74F15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BEA3ABD-FDF3-4EAF-8AA3-E0BA0B7CBC54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727FDC-17B4-4CF6-9624-43DDF74F15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EA3ABD-FDF3-4EAF-8AA3-E0BA0B7CBC54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727FDC-17B4-4CF6-9624-43DDF74F15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BEA3ABD-FDF3-4EAF-8AA3-E0BA0B7CBC54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9727FDC-17B4-4CF6-9624-43DDF74F15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C%D0%B8%D0%BD%D0%B8%D1%81%D1%82%D0%B5%D1%80%D1%81%D1%82%D0%B2%D0%BE_%D0%B7%D0%B4%D1%80%D0%B0%D0%B2%D0%BE%D0%BE%D1%85%D1%80%D0%B0%D0%BD%D0%B5%D0%BD%D0%B8%D1%8F_%D0%B8_%D1%81%D0%BE%D1%86%D0%B8%D0%B0%D0%BB%D1%8C%D0%BD%D0%BE%D0%B3%D0%BE_%D1%80%D0%B0%D0%B7%D0%B2%D0%B8%D1%82%D0%B8%D1%8F_%D0%A0%D0%BE%D1%81%D1%81%D0%B8%D0%B9%D1%81%D0%BA%D0%BE%D0%B9_%D0%A4%D0%B5%D0%B4%D0%B5%D1%80%D0%B0%D1%86%D0%B8%D0%B8" TargetMode="External"/><Relationship Id="rId2" Type="http://schemas.openxmlformats.org/officeDocument/2006/relationships/hyperlink" Target="http://ru.wikipedia.org/wiki/%D0%A0%D0%BE%D1%81%D1%81%D0%B8%D0%B9%D1%81%D0%BA%D0%B0%D1%8F_%D0%A4%D0%B5%D0%B4%D0%B5%D1%80%D0%B0%D1%86%D0%B8%D1%8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740295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60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996952"/>
            <a:ext cx="8062664" cy="1814359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документы, регламентирующие </a:t>
            </a:r>
            <a:r>
              <a:rPr lang="ru-RU" sz="3600" b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охрану труда</a:t>
            </a:r>
            <a:endParaRPr lang="ru-RU" sz="36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410" name="Picture 2" descr="http://www.chtivo.ru/getpic3d/16775388/350/7145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28"/>
            <a:ext cx="3333750" cy="333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34671"/>
            <a:ext cx="8572560" cy="423582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система обеспечения безопасности жизни и здоровья работников в процессе трудовой деятельности, включающая правовые, санитарно-гигиенические, лечебно-профилактические, реабилитационные и иные мероприятия.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ОХРАНА ТРУДА (ОТ) </a:t>
            </a:r>
            <a:r>
              <a:rPr lang="ru-RU" dirty="0" smtClean="0"/>
              <a:t>- это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://gorjunkova.professorjournal.ru/image/image_gallery?uuid=6132a46c-ff6e-4392-b8ce-ef81edaaa100&amp;groupId=993912&amp;t=13291456130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534" y="247362"/>
            <a:ext cx="8599622" cy="62918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688" y="785794"/>
            <a:ext cx="8501154" cy="4935745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 smtClean="0"/>
              <a:t>Конституция Российской Федерации от 12.12.1993г.</a:t>
            </a:r>
          </a:p>
          <a:p>
            <a:pPr algn="just"/>
            <a:r>
              <a:rPr lang="ru-RU" sz="1600" b="1" dirty="0" smtClean="0"/>
              <a:t>Федеральный закон РФ «Об основах охраны труда в Российской Федерации» от 17.07.1999г. № 181-ФЗ в редакции от 10.01 2003г. № 15-ФЗ</a:t>
            </a:r>
          </a:p>
          <a:p>
            <a:pPr algn="just"/>
            <a:r>
              <a:rPr lang="ru-RU" sz="1600" b="1" dirty="0" smtClean="0"/>
              <a:t>Трудовой кодекс РФ от 30.12.2001г. № 197-ФЗ в редакции от 25.07.2002г. № 116-ФЗ.</a:t>
            </a:r>
          </a:p>
          <a:p>
            <a:pPr algn="just"/>
            <a:r>
              <a:rPr lang="ru-RU" sz="1600" b="1" dirty="0" smtClean="0"/>
              <a:t>Федеральный закон РФ « Основы законодательства Российской Федерации об охране здоровья граждан» от 22.07.1993г. № 5487-1 в редакции от 02.12.2000г. № 139-ФЗ и от 10.01.2003г. № 15</a:t>
            </a:r>
          </a:p>
          <a:p>
            <a:pPr algn="just"/>
            <a:r>
              <a:rPr lang="ru-RU" sz="1600" b="1" dirty="0" smtClean="0"/>
              <a:t>Федеральный закон РФ «О санитарно-эпидемиологическом благополучии населения» от 30.03.1999г. № 52-ФЗ в редакции от 30.12 2001г. № 196-ФЗ и от 10.012003г. № 15</a:t>
            </a:r>
          </a:p>
          <a:p>
            <a:pPr algn="just"/>
            <a:r>
              <a:rPr lang="ru-RU" sz="1600" b="1" dirty="0" smtClean="0"/>
              <a:t>Федеральный закон РФ «Об обязательном социальном страховании от несчастных случаев на производстве и профессиональных заболеваний» от 24.07.1998г. « 125-ФЗ в редакции от 26.11.2002г. № 152-ФЗ в редакции от 22.04.2003г.</a:t>
            </a:r>
          </a:p>
          <a:p>
            <a:pPr algn="just"/>
            <a:r>
              <a:rPr lang="ru-RU" sz="1600" b="1" dirty="0" smtClean="0"/>
              <a:t>Кодекс РФ об административных правонарушениях от 30.12.2001г. № 195 в редакции от 31.12.2002г. №187-ФЗ.</a:t>
            </a:r>
          </a:p>
          <a:p>
            <a:pPr algn="just"/>
            <a:r>
              <a:rPr lang="ru-RU" sz="1600" b="1" dirty="0" smtClean="0"/>
              <a:t>Уголовный кодекс РФ от 13.06.1996г. № 63-ФЗ в редакции от 08.04.2003г. № 45-ФЗ.</a:t>
            </a:r>
          </a:p>
          <a:p>
            <a:pPr algn="just"/>
            <a:r>
              <a:rPr lang="ru-RU" sz="1600" b="1" dirty="0" smtClean="0"/>
              <a:t>Постановление Правительства РФ «О нормативных правовых актах, содержащих государственные нормативные требования охраны труда» от 23.05.2000г. №399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ЗАКОНОДАТЕЛЬНАЯ БАЗА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221455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В </a:t>
            </a:r>
            <a:r>
              <a:rPr lang="ru-RU" dirty="0" smtClean="0">
                <a:hlinkClick r:id="rId2" tooltip="Российская Федерация"/>
              </a:rPr>
              <a:t>России</a:t>
            </a:r>
            <a:r>
              <a:rPr lang="ru-RU" dirty="0" smtClean="0"/>
              <a:t> государственный контроль и надзор за соблюдением требований охраны труда осуществляется федеральной инспекцией труда при </a:t>
            </a:r>
            <a:r>
              <a:rPr lang="ru-RU" dirty="0" smtClean="0">
                <a:hlinkClick r:id="rId3" tooltip="Министерство здравоохранения и социального развития Российской Федерации"/>
              </a:rPr>
              <a:t>Министерстве здравоохранения и социального развития Российской Федерации</a:t>
            </a:r>
            <a:r>
              <a:rPr lang="ru-RU" dirty="0" smtClean="0"/>
              <a:t> и федеральными органами исполнительной власти (в пределах своих полномочий).</a:t>
            </a:r>
            <a:endParaRPr lang="ru-RU" dirty="0"/>
          </a:p>
        </p:txBody>
      </p:sp>
      <p:pic>
        <p:nvPicPr>
          <p:cNvPr id="32772" name="Picture 4" descr="http://slanci-crb.ms09.ru/images/CRB/minzdravrazviti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214290"/>
            <a:ext cx="2647950" cy="1866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http://saint-petersburg.ru/i2/imgweb/590/1054.jpg"/>
          <p:cNvPicPr>
            <a:picLocks noChangeAspect="1" noChangeArrowheads="1"/>
          </p:cNvPicPr>
          <p:nvPr/>
        </p:nvPicPr>
        <p:blipFill>
          <a:blip r:embed="rId2" cstate="print">
            <a:lum contrast="-30000"/>
          </a:blip>
          <a:srcRect/>
          <a:stretch>
            <a:fillRect/>
          </a:stretch>
        </p:blipFill>
        <p:spPr bwMode="auto">
          <a:xfrm>
            <a:off x="0" y="1142984"/>
            <a:ext cx="9144000" cy="46434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428992" y="1142984"/>
            <a:ext cx="5500726" cy="471490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Статья 37 </a:t>
            </a:r>
            <a:br>
              <a:rPr lang="ru-RU" b="1" dirty="0" smtClean="0"/>
            </a:br>
            <a:r>
              <a:rPr lang="ru-RU" b="1" dirty="0" smtClean="0"/>
              <a:t>       1. Труд свободен. Каждый имеет право свободно распоряжаться своими способностями к труду, выбирать род деятельности и профессию. </a:t>
            </a:r>
            <a:br>
              <a:rPr lang="ru-RU" b="1" dirty="0" smtClean="0"/>
            </a:br>
            <a:r>
              <a:rPr lang="ru-RU" b="1" dirty="0" smtClean="0"/>
              <a:t>       2. Принудительный труд запрещен. </a:t>
            </a:r>
            <a:br>
              <a:rPr lang="ru-RU" b="1" dirty="0" smtClean="0"/>
            </a:br>
            <a:r>
              <a:rPr lang="ru-RU" b="1" dirty="0" smtClean="0"/>
              <a:t>       3. Каждый имеет право на труд в условиях, отвечающих требованиям безопасности и гигиены, на вознаграждение за труд без какой бы то ни было дискриминации и не ниже установленного федеральным законом минимального размера оплаты труда, а также право на защиту от безработицы.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428604"/>
            <a:ext cx="8786874" cy="654032"/>
          </a:xfrm>
        </p:spPr>
        <p:txBody>
          <a:bodyPr>
            <a:noAutofit/>
          </a:bodyPr>
          <a:lstStyle/>
          <a:p>
            <a:pPr algn="ctr"/>
            <a:r>
              <a:rPr lang="ru-RU" sz="3600" u="sng" dirty="0" smtClean="0">
                <a:solidFill>
                  <a:srgbClr val="FF0000"/>
                </a:solidFill>
              </a:rPr>
              <a:t>Конституция РФ о труде и занятости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928794" y="1000108"/>
            <a:ext cx="7000924" cy="5572164"/>
          </a:xfrm>
        </p:spPr>
        <p:txBody>
          <a:bodyPr>
            <a:noAutofit/>
          </a:bodyPr>
          <a:lstStyle/>
          <a:p>
            <a:pPr marL="0" indent="256032" algn="just"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трудового законодательства: </a:t>
            </a:r>
            <a:r>
              <a:rPr lang="ru-RU" sz="1400" dirty="0" smtClean="0"/>
              <a:t>установление государственных гарантий трудовых прав и свобод граждан, создание благоприятных условий труда, защита прав и интересов работников и работодателей.</a:t>
            </a:r>
          </a:p>
          <a:p>
            <a:pPr marL="0" indent="256032" algn="just"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задачи трудового законодательства: </a:t>
            </a:r>
            <a:r>
              <a:rPr lang="ru-RU" sz="1400" dirty="0" smtClean="0"/>
              <a:t>создание необходимых правовых условий для достижения оптимального согласования интересов сторон трудовых отношений, интересов государства, а также правовое регулирование трудовых отношений и иных непосредственно связанных с ними отношений по: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/>
              <a:t>организации труда и управлению трудом;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/>
              <a:t>трудоустройству у данного работодателя;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/>
              <a:t>профессиональной подготовке, переподготовке и повышению квалификации работников непосредственно у данного работодателя;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/>
              <a:t>социальному партнерству, ведению коллективных переговоров, заключению коллективных договоров и соглашений;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/>
              <a:t>участию работников и профессиональных союзов в установлении условий труда и применении трудового законодательства в предусмотренных законом случаях;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/>
              <a:t>материальной ответственности работодателей и работников в сфере труда;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/>
              <a:t>надзору и контролю (в том числе профсоюзному контролю) за соблюдением трудового законодательства (включая законодательство об охране труда);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/>
              <a:t>разрешению трудовых споров.</a:t>
            </a:r>
          </a:p>
          <a:p>
            <a:endParaRPr lang="ru-RU" sz="11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15436" cy="71438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accent1"/>
                </a:solidFill>
              </a:rPr>
              <a:t>ТРУДОВОЙ КОДЕКС РФ</a:t>
            </a:r>
            <a:endParaRPr lang="ru-RU" sz="4400" dirty="0">
              <a:solidFill>
                <a:schemeClr val="accent1"/>
              </a:solidFill>
            </a:endParaRPr>
          </a:p>
        </p:txBody>
      </p:sp>
      <p:pic>
        <p:nvPicPr>
          <p:cNvPr id="35842" name="Picture 2" descr="http://www.news29.ru/images/news/big/12819503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071678"/>
            <a:ext cx="1512659" cy="223835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Picture 2" descr="http://gorjunkova.professorjournal.ru/image/image_gallery?uuid=ee5e7075-c484-4eb7-8c37-5c0c557abb8d&amp;groupId=993912&amp;t=132914621377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791" y="0"/>
            <a:ext cx="8886209" cy="6715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</TotalTime>
  <Words>401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 </vt:lpstr>
      <vt:lpstr>ОХРАНА ТРУДА (ОТ) - это</vt:lpstr>
      <vt:lpstr>Слайд 3</vt:lpstr>
      <vt:lpstr>ЗАКОНОДАТЕЛЬНАЯ БАЗА</vt:lpstr>
      <vt:lpstr>Слайд 5</vt:lpstr>
      <vt:lpstr>Конституция РФ о труде и занятости </vt:lpstr>
      <vt:lpstr>ТРУДОВОЙ КОДЕКС РФ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 1</dc:title>
  <dc:creator>User</dc:creator>
  <cp:lastModifiedBy>km</cp:lastModifiedBy>
  <cp:revision>27</cp:revision>
  <dcterms:created xsi:type="dcterms:W3CDTF">2012-09-12T14:08:18Z</dcterms:created>
  <dcterms:modified xsi:type="dcterms:W3CDTF">2022-09-05T02:32:55Z</dcterms:modified>
</cp:coreProperties>
</file>