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72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4FE860-3033-4924-A94F-F1D9BC9082D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97B42C-BE0B-4FB4-9627-83E56D2EB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43800" cy="1524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Материаловедение – как отрасль науки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743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/>
              <a:t>Д. И. Менделеев </a:t>
            </a:r>
            <a:r>
              <a:rPr lang="ru-RU" dirty="0" smtClean="0"/>
              <a:t>(1834 – 1907 гг.) открыл важнейшую закономерность природы – периодический закон, в соответствии с которым свойства элементов находятся в периодической зависимости от величины их атомной массы. Он опубликовал книгу «Основы химии»; в ней описано, в частности, атомно-молекулярное строение вещества. Д. И. Менделеев также немалое внимание уделял проблеме производства стекла.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271" y="2303006"/>
            <a:ext cx="37886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 smtClean="0"/>
              <a:t>Достижения науки о материалах в нашей стране исходят от основоположников крупнейших научных школ </a:t>
            </a:r>
            <a:r>
              <a:rPr lang="ru-RU" dirty="0" err="1" smtClean="0"/>
              <a:t>Ф.Ю.Левинсона</a:t>
            </a:r>
            <a:r>
              <a:rPr lang="ru-RU" dirty="0" smtClean="0"/>
              <a:t>-Лессинга, </a:t>
            </a:r>
            <a:r>
              <a:rPr lang="ru-RU" dirty="0" err="1" smtClean="0"/>
              <a:t>Е.С.Федорова</a:t>
            </a:r>
            <a:r>
              <a:rPr lang="ru-RU" dirty="0" smtClean="0"/>
              <a:t>, </a:t>
            </a:r>
            <a:r>
              <a:rPr lang="ru-RU" dirty="0" err="1" smtClean="0"/>
              <a:t>В.А.Обручева</a:t>
            </a:r>
            <a:r>
              <a:rPr lang="ru-RU" dirty="0" smtClean="0"/>
              <a:t>, А. И. Ферсмана, Н. А. </a:t>
            </a:r>
            <a:r>
              <a:rPr lang="ru-RU" dirty="0" err="1" smtClean="0"/>
              <a:t>Белелюбского</a:t>
            </a:r>
            <a:r>
              <a:rPr lang="ru-RU" dirty="0" smtClean="0"/>
              <a:t>, занимавшихся исследованием минералов и месторождений природных каменных материалов (горных пород). </a:t>
            </a:r>
            <a:r>
              <a:rPr lang="ru-RU" b="1" dirty="0" smtClean="0"/>
              <a:t>Начинают производиться новые материалы: </a:t>
            </a:r>
            <a:r>
              <a:rPr lang="ru-RU" dirty="0" smtClean="0"/>
              <a:t>портландцемент, новые гипсы, цементные бетоны, полимерные материалы и т. д.</a:t>
            </a:r>
          </a:p>
        </p:txBody>
      </p:sp>
      <p:pic>
        <p:nvPicPr>
          <p:cNvPr id="8194" name="Picture 2" descr="https://im0-tub-ru.yandex.net/i?id=58ee4b45415aee40e953639cf426e236&amp;n=33&amp;h=215&amp;w=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806" y="2176744"/>
            <a:ext cx="18669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1-tub-ru.yandex.net/i?id=a595985c284163bbdfed6e7c5122d50a&amp;n=33&amp;h=215&amp;w=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627" y="4328227"/>
            <a:ext cx="4137889" cy="22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2-tub-ru.yandex.net/i?id=037667b4e77ac73826f365581b0ad3f5&amp;n=33&amp;h=215&amp;w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571" y="2176744"/>
            <a:ext cx="18097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42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000" dirty="0" smtClean="0"/>
              <a:t>Из последующих работ по материаловедению особо следует отметить труды выдающегося русского металлурга горного инженера генерал-майора </a:t>
            </a:r>
            <a:r>
              <a:rPr lang="ru-RU" sz="2000" b="1" dirty="0" err="1" smtClean="0"/>
              <a:t>П.П.Аносова</a:t>
            </a:r>
            <a:r>
              <a:rPr lang="ru-RU" sz="2000" b="1" dirty="0" smtClean="0"/>
              <a:t> </a:t>
            </a:r>
            <a:r>
              <a:rPr lang="ru-RU" sz="2000" dirty="0" smtClean="0"/>
              <a:t>(1799 – 1839 гг.). Он в 1831 г. впервые использовал микроскоп для изучения структуры металлов при  исследовании строения высококачественной стали – булата, проблему изготовления которой П. П. Аносов блестяще разрешил на Златоустовском заводе (1837 г.). Им была установлена связь между строением стали и ее свойствами. Аносов, по существу, явился зачинателем производства высококачественных сталей, играющих важнейшую роль в современной технике. В своих работах П. П. Аносов изучил также влияние углерода на структуру и свойства стали, оценил роль ряда других элементов.</a:t>
            </a:r>
            <a:endParaRPr lang="ru-RU" sz="2000" dirty="0"/>
          </a:p>
        </p:txBody>
      </p:sp>
      <p:pic>
        <p:nvPicPr>
          <p:cNvPr id="9218" name="Picture 2" descr="http://www.mk.ru/upload/article_images/95/f2/b8/495_6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077840"/>
            <a:ext cx="45243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tallurgu.ru/books/item/f00/s00/z0000005/pic/00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544" y="3717032"/>
            <a:ext cx="451045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88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 smtClean="0"/>
              <a:t>Анализ структуры металлов и различных минералов с помощью оптического микроскопа в дальнейшем нашел широкое распространение в трудах английского геолога </a:t>
            </a:r>
            <a:r>
              <a:rPr lang="ru-RU" b="1" dirty="0" smtClean="0"/>
              <a:t>Генри </a:t>
            </a:r>
            <a:r>
              <a:rPr lang="ru-RU" b="1" dirty="0" err="1" smtClean="0"/>
              <a:t>Сорби</a:t>
            </a:r>
            <a:r>
              <a:rPr lang="ru-RU" b="1" dirty="0" smtClean="0"/>
              <a:t> </a:t>
            </a:r>
            <a:r>
              <a:rPr lang="ru-RU" dirty="0" smtClean="0"/>
              <a:t>(1826 – 1908 гг.). Он впервые применил методы петрографии к исследованию стали, рассматривая под микроскопом травленые шлифы и фотографируя структуры. В дальнейших исследованиях </a:t>
            </a:r>
            <a:r>
              <a:rPr lang="ru-RU" dirty="0" err="1" smtClean="0"/>
              <a:t>Сорби</a:t>
            </a:r>
            <a:r>
              <a:rPr lang="ru-RU" dirty="0" smtClean="0"/>
              <a:t> использовал большое увеличение, что позволило ему впервые наблюдать перлит. Таким образом, он установил существование структурных превращений в стали.</a:t>
            </a:r>
          </a:p>
          <a:p>
            <a:pPr indent="442913" algn="just"/>
            <a:r>
              <a:rPr lang="ru-RU" dirty="0" smtClean="0"/>
              <a:t>Серьезного внимания заслуживают работы </a:t>
            </a:r>
            <a:r>
              <a:rPr lang="ru-RU" b="1" dirty="0" err="1" smtClean="0"/>
              <a:t>А.С.Лаврова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err="1" smtClean="0"/>
              <a:t>Н.В.Калакуцкого</a:t>
            </a:r>
            <a:r>
              <a:rPr lang="ru-RU" dirty="0" smtClean="0"/>
              <a:t>, открывших в 1867 г. явление ликвации стали. </a:t>
            </a:r>
          </a:p>
          <a:p>
            <a:pPr indent="442913" algn="just"/>
            <a:r>
              <a:rPr lang="ru-RU" dirty="0" smtClean="0"/>
              <a:t>Эти первые наблюдения изменений, происходящих с внутренней структурой металла, а также новые сведения о составе вещества, полученные с помощью химии, существенно изменили представления о возможности проникновения в природу материалов.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418166" cy="25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media.nakanune.ru/images/pictures/image_big_13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941" y="3908371"/>
            <a:ext cx="4435531" cy="29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46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 smtClean="0"/>
              <a:t>В последней четверти XIX века химия и физика уже играли ключевую роль в развитии многих сложившихся к тому времени отраслей, связанных с производством материалов.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0000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2913" algn="just">
              <a:tabLst>
                <a:tab pos="442913" algn="l"/>
              </a:tabLst>
            </a:pPr>
            <a:r>
              <a:rPr lang="ru-RU" dirty="0" smtClean="0"/>
              <a:t>Здесь уместно отметить роль выдающегося русского ученого-металлурга </a:t>
            </a:r>
            <a:r>
              <a:rPr lang="ru-RU" b="1" dirty="0" err="1" smtClean="0"/>
              <a:t>Д.К.Чернова</a:t>
            </a:r>
            <a:r>
              <a:rPr lang="ru-RU" b="1" dirty="0" smtClean="0"/>
              <a:t> </a:t>
            </a:r>
            <a:r>
              <a:rPr lang="ru-RU" dirty="0" smtClean="0"/>
              <a:t>(1839 – 1921 гг.). В 1868 г. он сделал крупнейшее и исключительное по своим последствиям открытие. Он установил критические точки – температуры, при которых происходит изменение структуры и свойств охлажденной стали. Этим открытием Чернов разрешил основной  вопрос об условиях  термообработки и ковки стали. А в 1878 г. изложил основы современной теории кристаллизации металлов. Эти и последующие работы Чернова послужили фундаментом для создания современного материаловедения и термической обработки стали. За свои работы Чернов Д. К. в литературе был назван «отцом металлографии».</a:t>
            </a:r>
          </a:p>
        </p:txBody>
      </p:sp>
      <p:sp>
        <p:nvSpPr>
          <p:cNvPr id="4" name="AutoShape 2" descr="http://%D1%8D%D0%BD%D1%86%D0%B8%D0%BA%D0%BB%D0%BE%D0%BF%D0%B5%D0%B4%D0%B8%D1%8F-%D1%83%D1%80%D0%B0%D0%BB%D0%B0.%D1%80%D1%84/images/e/e9/%D0%A7%D0%B5%D1%80%D0%BD%D0%BE%D0%B2_%D0%94_%D0%9A%28%D0%98%D0%A3III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1" b="15618"/>
          <a:stretch/>
        </p:blipFill>
        <p:spPr bwMode="auto">
          <a:xfrm>
            <a:off x="5875805" y="1400002"/>
            <a:ext cx="2550705" cy="30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mashkomplekt76.ru/images/Detali-iz-maloy-pechi.-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415020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65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312" y="62068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Крупнейшие достижения в теории и практике материаловедения</a:t>
            </a:r>
            <a:endParaRPr lang="ru-RU" sz="2000" dirty="0" smtClean="0"/>
          </a:p>
          <a:p>
            <a:pPr indent="442913" algn="just"/>
            <a:r>
              <a:rPr lang="ru-RU" sz="2000" dirty="0" smtClean="0"/>
              <a:t>В XX столетии химикам и физикам удалось сделать ряд фундаментальных открытий, на которые опираются все современные разработки новых материалов и технологические методы их получения и обработки.</a:t>
            </a:r>
          </a:p>
          <a:p>
            <a:pPr indent="442913" algn="just"/>
            <a:r>
              <a:rPr lang="ru-RU" sz="2000" dirty="0" smtClean="0"/>
              <a:t>В начале XX в. большую роль в развитии материаловедения сыграли работы </a:t>
            </a:r>
            <a:r>
              <a:rPr lang="ru-RU" sz="2000" b="1" dirty="0" err="1" smtClean="0"/>
              <a:t>Н.С.Курнакова</a:t>
            </a:r>
            <a:r>
              <a:rPr lang="ru-RU" sz="2000" b="1" dirty="0" smtClean="0"/>
              <a:t> </a:t>
            </a:r>
            <a:r>
              <a:rPr lang="ru-RU" sz="2000" dirty="0" smtClean="0"/>
              <a:t>(1860 – 1941 гг.), который применил для исследования металлов методы физико-химического анализа (электрический, магнитный, дилатометрический и др.). Как выяснилось, материалам свойственна определенная внутренняя архитектура, иными словами – иерархическая последовательность структурных уровней, что объясняло многообразие проявляемых материалами свойств. 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18553"/>
            <a:ext cx="3419872" cy="24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sibur.praxis.su/_Images/Editor/pk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850" y="4399693"/>
            <a:ext cx="3427705" cy="24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04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 smtClean="0"/>
              <a:t>Раскрытие внутренней структуры материалов создало основу для понимания твердого состояния вещества вообще и конкретных материалов в частности. Объединение знаний, полученных теоретическим и опытным путем, позволило не только разработать более эффективные методы обработки природных материалов, но и создать огромное количество </a:t>
            </a:r>
            <a:r>
              <a:rPr lang="ru-RU" b="1" dirty="0" smtClean="0"/>
              <a:t>новых искусственных материалов</a:t>
            </a:r>
            <a:r>
              <a:rPr lang="ru-RU" dirty="0" smtClean="0"/>
              <a:t>, таких как, синтетические волокна и пластмассы; высоконапряженные и жаропрочные металлические сплавы; стеклянные волокна, используемые в качестве оптических волноводов; магниты, изготовленные из редкоземельных элементов; различные виды высоконапряженной керамики; композиты и полупроводники, составляющие основу современной микроэлектроники.</a:t>
            </a:r>
          </a:p>
        </p:txBody>
      </p:sp>
      <p:pic>
        <p:nvPicPr>
          <p:cNvPr id="13316" name="Picture 4" descr="http://nizoj.ru/uploads/posts/2013-05/1368449779_sezonnue_skidki_ot_zavoda_proizvoditely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624" y="3308107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tr-sz.ru/files/news/229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204864" cy="21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3556"/>
            <a:ext cx="3059832" cy="20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58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340" y="332656"/>
            <a:ext cx="4675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 smtClean="0"/>
              <a:t>Использование рентгеновского анализа в начале 20-х годов XX века позволило установить кристаллическое строение металлов и сплавов. Эти исследования выполнили такие крупнейшие ученые, как М. Лауэ и П. Дебай (Германия), Г. В. Вульф (СССР), У. Г. </a:t>
            </a:r>
            <a:r>
              <a:rPr lang="ru-RU" dirty="0" err="1" smtClean="0"/>
              <a:t>Брегг</a:t>
            </a:r>
            <a:r>
              <a:rPr lang="ru-RU" dirty="0" smtClean="0"/>
              <a:t> и У. Л. </a:t>
            </a:r>
            <a:r>
              <a:rPr lang="ru-RU" dirty="0" err="1" smtClean="0"/>
              <a:t>Брегг</a:t>
            </a:r>
            <a:r>
              <a:rPr lang="ru-RU" dirty="0" smtClean="0"/>
              <a:t> и др.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340" y="2363981"/>
            <a:ext cx="46753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 smtClean="0"/>
              <a:t>Среди зарубежных ученых большой вклад в изучение железоуглеродистых сплавов внесли А. </a:t>
            </a:r>
            <a:r>
              <a:rPr lang="ru-RU" dirty="0" err="1" smtClean="0"/>
              <a:t>Ле-Шателье</a:t>
            </a:r>
            <a:r>
              <a:rPr lang="ru-RU" dirty="0" smtClean="0"/>
              <a:t> (Франция), Р. </a:t>
            </a:r>
            <a:r>
              <a:rPr lang="ru-RU" dirty="0" err="1" smtClean="0"/>
              <a:t>Аустен</a:t>
            </a:r>
            <a:r>
              <a:rPr lang="ru-RU" dirty="0" smtClean="0"/>
              <a:t> (Англия), Ф. </a:t>
            </a:r>
            <a:r>
              <a:rPr lang="ru-RU" dirty="0" err="1" smtClean="0"/>
              <a:t>Осмонд</a:t>
            </a:r>
            <a:r>
              <a:rPr lang="ru-RU" dirty="0" smtClean="0"/>
              <a:t> (Франция) и др. Широко известны работы Э. </a:t>
            </a:r>
            <a:r>
              <a:rPr lang="ru-RU" dirty="0" err="1" smtClean="0"/>
              <a:t>Бейна</a:t>
            </a:r>
            <a:r>
              <a:rPr lang="ru-RU" dirty="0" smtClean="0"/>
              <a:t>, Р. Мейла (США) и </a:t>
            </a:r>
            <a:r>
              <a:rPr lang="ru-RU" dirty="0" err="1" smtClean="0"/>
              <a:t>Велера</a:t>
            </a:r>
            <a:r>
              <a:rPr lang="ru-RU" dirty="0" smtClean="0"/>
              <a:t> (Германия) в области теории фазовых превращений в сплавах.</a:t>
            </a:r>
          </a:p>
          <a:p>
            <a:pPr indent="354013" algn="just"/>
            <a:r>
              <a:rPr lang="ru-RU" dirty="0" smtClean="0"/>
              <a:t>На основе работ </a:t>
            </a:r>
            <a:r>
              <a:rPr lang="ru-RU" b="1" dirty="0" smtClean="0"/>
              <a:t>С. В. Лебедева </a:t>
            </a:r>
            <a:r>
              <a:rPr lang="ru-RU" dirty="0" smtClean="0"/>
              <a:t>впервые в мире было создано промышленное производство синтетического каучука. Большое значение для развития полимерных материалов имели структурные исследования В. А. Каргина и его учеников. Над созданием полимерных материалов работали К. </a:t>
            </a:r>
            <a:r>
              <a:rPr lang="ru-RU" dirty="0" err="1" smtClean="0"/>
              <a:t>Циглер</a:t>
            </a:r>
            <a:r>
              <a:rPr lang="ru-RU" dirty="0" smtClean="0"/>
              <a:t> (ФРГ) и Д. </a:t>
            </a:r>
            <a:r>
              <a:rPr lang="ru-RU" dirty="0" err="1" smtClean="0"/>
              <a:t>Натта</a:t>
            </a:r>
            <a:r>
              <a:rPr lang="ru-RU" dirty="0" smtClean="0"/>
              <a:t> (Италия).</a:t>
            </a:r>
            <a:endParaRPr lang="ru-RU" dirty="0"/>
          </a:p>
        </p:txBody>
      </p:sp>
      <p:pic>
        <p:nvPicPr>
          <p:cNvPr id="14338" name="Picture 2" descr="http://shp.sibur.ru/upload/iblock/257/257effc3a88cb0667d65020790681c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706" y="449756"/>
            <a:ext cx="295232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elgorodskaya-oblast.doski.ru/i/76/99/1769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588" y="3717032"/>
            <a:ext cx="3635895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078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642" y="404664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 smtClean="0"/>
              <a:t>Начиная с 1928 – 1930 гг. большое внимание было уделено изучению теории фазовых превращений в сплавах. Это позволило разработать теорию и практику термической обработки стали, дуралюмина и ряда других технически важных сплавов. </a:t>
            </a:r>
          </a:p>
          <a:p>
            <a:pPr indent="354013" algn="just"/>
            <a:r>
              <a:rPr lang="ru-RU" dirty="0" smtClean="0"/>
              <a:t>Создателями металлических конструкций и сооружений являются </a:t>
            </a:r>
            <a:r>
              <a:rPr lang="ru-RU" b="1" dirty="0" err="1" smtClean="0"/>
              <a:t>В.Г.Шухов</a:t>
            </a:r>
            <a:r>
              <a:rPr lang="ru-RU" dirty="0" smtClean="0"/>
              <a:t> (1853 –1939 гг.), </a:t>
            </a:r>
            <a:r>
              <a:rPr lang="ru-RU" b="1" dirty="0" err="1" smtClean="0"/>
              <a:t>Н.С.Стрелецкий</a:t>
            </a:r>
            <a:r>
              <a:rPr lang="ru-RU" b="1" dirty="0" smtClean="0"/>
              <a:t> </a:t>
            </a:r>
            <a:r>
              <a:rPr lang="ru-RU" dirty="0" smtClean="0"/>
              <a:t>(1885–1967 гг.), </a:t>
            </a:r>
            <a:r>
              <a:rPr lang="ru-RU" b="1" dirty="0" err="1" smtClean="0"/>
              <a:t>Л.Д.Проскуряков</a:t>
            </a:r>
            <a:r>
              <a:rPr lang="ru-RU" dirty="0" smtClean="0"/>
              <a:t> (1858–1926 гг.).</a:t>
            </a:r>
          </a:p>
          <a:p>
            <a:pPr indent="354013" algn="just"/>
            <a:endParaRPr lang="ru-RU" dirty="0" smtClean="0"/>
          </a:p>
          <a:p>
            <a:pPr indent="354013" algn="just"/>
            <a:endParaRPr lang="ru-RU" dirty="0"/>
          </a:p>
          <a:p>
            <a:pPr indent="354013" algn="just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7931" y="1916832"/>
            <a:ext cx="52201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ru-RU" dirty="0" smtClean="0"/>
          </a:p>
          <a:p>
            <a:pPr indent="354013" algn="just"/>
            <a:r>
              <a:rPr lang="ru-RU" dirty="0" smtClean="0"/>
              <a:t>Таким образом, в XX веке были достигнуты крупные достижения в теории и практике материаловедения, созданы высокопрочные материалы для инструментов, разработаны композиционные материалы, открыты и использованы свойства полупроводников, совершенствовались способы упрочнения деталей термической и химико-термической обработкой. Все эти результаты достигнуты наукой, сформировавшейся на основе интеграции различных дисциплин и получившей название материаловедение. И к началу XXI века установлены основные характеристики материалов.</a:t>
            </a:r>
          </a:p>
        </p:txBody>
      </p:sp>
      <p:pic>
        <p:nvPicPr>
          <p:cNvPr id="15364" name="Picture 4" descr="http://www.gipromash.ru/img/met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766" y="2276872"/>
            <a:ext cx="2863682" cy="46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2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428868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63077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895" y="332656"/>
            <a:ext cx="8229600" cy="2515935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Материаловедение </a:t>
            </a:r>
            <a:r>
              <a:rPr lang="ru-RU" sz="2000" dirty="0" smtClean="0">
                <a:solidFill>
                  <a:schemeClr val="tx1"/>
                </a:solidFill>
              </a:rPr>
              <a:t>– это наука, изучающая строение и свойства материалов и устанавливающая связь между их составом, строением и свойствами и поведение материалов в зависимости от воздействия окружающей среды. Воздействие бывает тепловым, электрическим, магнитным и т. д.</a:t>
            </a:r>
          </a:p>
          <a:p>
            <a:pPr marL="0" indent="442913" algn="just"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Классификация материалов: </a:t>
            </a:r>
            <a:r>
              <a:rPr lang="ru-RU" sz="2000" dirty="0" smtClean="0">
                <a:solidFill>
                  <a:schemeClr val="tx1"/>
                </a:solidFill>
              </a:rPr>
              <a:t>металлические, неметаллические и композиционные материалы.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49886"/>
            <a:ext cx="3849000" cy="391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79" y="2808399"/>
            <a:ext cx="391857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44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6309320"/>
          </a:xfrm>
        </p:spPr>
        <p:txBody>
          <a:bodyPr>
            <a:normAutofit fontScale="92500" lnSpcReduction="20000"/>
          </a:bodyPr>
          <a:lstStyle/>
          <a:p>
            <a:pPr marL="0" indent="354013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Знание структуры и свойств материалов приводит к созданию принципиально новых продуктов и даже отраслей индустрии. Однако и классические отрасли также широко используют знания, полученные учеными-материаловедами для нововведений, устранения проблем, расширения ассортимента продукции, повышения безопасности и понижения стоимости производства.</a:t>
            </a:r>
          </a:p>
          <a:p>
            <a:pPr marL="0" indent="354013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Методы, используемые материаловедением: </a:t>
            </a:r>
          </a:p>
          <a:p>
            <a:pPr marL="273050" indent="257175" algn="just"/>
            <a:r>
              <a:rPr lang="ru-RU" sz="2200" u="sng" dirty="0" smtClean="0">
                <a:solidFill>
                  <a:schemeClr val="tx1"/>
                </a:solidFill>
              </a:rPr>
              <a:t>металлографический анализ, </a:t>
            </a:r>
          </a:p>
          <a:p>
            <a:pPr marL="273050" indent="257175" algn="just"/>
            <a:r>
              <a:rPr lang="ru-RU" sz="2200" u="sng" dirty="0" smtClean="0">
                <a:solidFill>
                  <a:schemeClr val="tx1"/>
                </a:solidFill>
              </a:rPr>
              <a:t>электронная микроскопия, </a:t>
            </a:r>
          </a:p>
          <a:p>
            <a:pPr marL="273050" indent="257175" algn="just"/>
            <a:r>
              <a:rPr lang="ru-RU" sz="2200" u="sng" dirty="0" smtClean="0">
                <a:solidFill>
                  <a:schemeClr val="tx1"/>
                </a:solidFill>
              </a:rPr>
              <a:t>зондовая микроскопия, </a:t>
            </a:r>
          </a:p>
          <a:p>
            <a:pPr marL="273050" indent="257175" algn="just"/>
            <a:r>
              <a:rPr lang="ru-RU" sz="2200" u="sng" dirty="0" smtClean="0">
                <a:solidFill>
                  <a:schemeClr val="tx1"/>
                </a:solidFill>
              </a:rPr>
              <a:t>рентгеноструктурный анализ, </a:t>
            </a:r>
          </a:p>
          <a:p>
            <a:pPr marL="273050" indent="257175" algn="just"/>
            <a:r>
              <a:rPr lang="ru-RU" sz="2200" u="sng" dirty="0" smtClean="0">
                <a:solidFill>
                  <a:schemeClr val="tx1"/>
                </a:solidFill>
              </a:rPr>
              <a:t>механические свойства, </a:t>
            </a:r>
          </a:p>
          <a:p>
            <a:pPr marL="273050" indent="257175" algn="just"/>
            <a:r>
              <a:rPr lang="ru-RU" sz="2200" u="sng" dirty="0" smtClean="0">
                <a:solidFill>
                  <a:schemeClr val="tx1"/>
                </a:solidFill>
              </a:rPr>
              <a:t>калориметрия, </a:t>
            </a:r>
          </a:p>
          <a:p>
            <a:pPr marL="273050" indent="257175" algn="just"/>
            <a:r>
              <a:rPr lang="ru-RU" sz="2200" u="sng" dirty="0" smtClean="0">
                <a:solidFill>
                  <a:schemeClr val="tx1"/>
                </a:solidFill>
              </a:rPr>
              <a:t>ядерный магнитный резонанс, </a:t>
            </a:r>
          </a:p>
          <a:p>
            <a:pPr marL="273050" indent="257175" algn="just"/>
            <a:r>
              <a:rPr lang="ru-RU" sz="2200" u="sng" dirty="0" err="1" smtClean="0">
                <a:solidFill>
                  <a:schemeClr val="tx1"/>
                </a:solidFill>
              </a:rPr>
              <a:t>термография</a:t>
            </a:r>
            <a:r>
              <a:rPr lang="ru-RU" sz="2200" u="sng" dirty="0" smtClean="0">
                <a:solidFill>
                  <a:schemeClr val="tx1"/>
                </a:solidFill>
              </a:rPr>
              <a:t> и т. д.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4175"/>
            <a:ext cx="2809106" cy="287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im2-tub-ru.yandex.net/i?id=d36c83f3ab63e511e31713c178a3f4a5&amp;n=33&amp;h=215&amp;w=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254" y="3573017"/>
            <a:ext cx="4438218" cy="29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8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8424936" cy="5479504"/>
          </a:xfrm>
        </p:spPr>
        <p:txBody>
          <a:bodyPr>
            <a:normAutofit fontScale="85000" lnSpcReduction="20000"/>
          </a:bodyPr>
          <a:lstStyle/>
          <a:p>
            <a:pPr marL="0" indent="530225" algn="just">
              <a:buNone/>
            </a:pPr>
            <a:r>
              <a:rPr lang="ru-RU" b="1" dirty="0">
                <a:solidFill>
                  <a:schemeClr val="tx1"/>
                </a:solidFill>
              </a:rPr>
              <a:t>Направления исследований материаловедения:</a:t>
            </a:r>
          </a:p>
          <a:p>
            <a:pPr marL="0" indent="530225" algn="just">
              <a:buNone/>
            </a:pPr>
            <a:r>
              <a:rPr lang="ru-RU" b="1" dirty="0">
                <a:solidFill>
                  <a:schemeClr val="tx1"/>
                </a:solidFill>
              </a:rPr>
              <a:t>1. </a:t>
            </a:r>
            <a:r>
              <a:rPr lang="ru-RU" b="1" dirty="0" err="1">
                <a:solidFill>
                  <a:schemeClr val="tx1"/>
                </a:solidFill>
              </a:rPr>
              <a:t>Нанотехнология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создание и изучение материалов и конструкций размерами порядка нескольких нанометров.</a:t>
            </a:r>
          </a:p>
          <a:p>
            <a:pPr marL="0" indent="530225" algn="just">
              <a:buNone/>
            </a:pPr>
            <a:r>
              <a:rPr lang="ru-RU" b="1" dirty="0">
                <a:solidFill>
                  <a:schemeClr val="tx1"/>
                </a:solidFill>
              </a:rPr>
              <a:t>2. Кристаллография </a:t>
            </a:r>
            <a:r>
              <a:rPr lang="ru-RU" dirty="0">
                <a:solidFill>
                  <a:schemeClr val="tx1"/>
                </a:solidFill>
              </a:rPr>
              <a:t>– изучение физики кристаллов, включает: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дефекты кристаллов – изучение нарушений структуры кристаллов, включения посторонних частиц и их влияние на свойства основного материала кристалла;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технологии дифракции, такие как рентгеноструктурный анализ, используемые для изучения фазового состояния вещества.</a:t>
            </a:r>
          </a:p>
          <a:p>
            <a:pPr marL="0" indent="530225" algn="just">
              <a:buNone/>
            </a:pPr>
            <a:r>
              <a:rPr lang="ru-RU" b="1" dirty="0">
                <a:solidFill>
                  <a:schemeClr val="tx1"/>
                </a:solidFill>
              </a:rPr>
              <a:t>3. Металлургия </a:t>
            </a:r>
            <a:r>
              <a:rPr lang="ru-RU" dirty="0">
                <a:solidFill>
                  <a:schemeClr val="tx1"/>
                </a:solidFill>
              </a:rPr>
              <a:t>(металловедение) – изучение свойств различных металлов.</a:t>
            </a:r>
          </a:p>
          <a:p>
            <a:pPr marL="0" indent="530225" algn="just">
              <a:buNone/>
            </a:pPr>
            <a:r>
              <a:rPr lang="ru-RU" b="1" dirty="0">
                <a:solidFill>
                  <a:schemeClr val="tx1"/>
                </a:solidFill>
              </a:rPr>
              <a:t>4. Керамика</a:t>
            </a:r>
            <a:r>
              <a:rPr lang="ru-RU" dirty="0">
                <a:solidFill>
                  <a:schemeClr val="tx1"/>
                </a:solidFill>
              </a:rPr>
              <a:t>, включает: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создание и изучение материалов для электроники, например, полупроводники;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структурная керамика, занимающаяся композитными материалами, напряжёнными веществами и их трансформациями.</a:t>
            </a:r>
          </a:p>
          <a:p>
            <a:pPr marL="0" indent="530225" algn="just">
              <a:buNone/>
            </a:pPr>
            <a:r>
              <a:rPr lang="ru-RU" b="1" dirty="0">
                <a:solidFill>
                  <a:schemeClr val="tx1"/>
                </a:solidFill>
              </a:rPr>
              <a:t>5. Биоматериалы </a:t>
            </a:r>
            <a:r>
              <a:rPr lang="ru-RU" dirty="0">
                <a:solidFill>
                  <a:schemeClr val="tx1"/>
                </a:solidFill>
              </a:rPr>
              <a:t>– исследование материалов, которые можно использовать в качестве </a:t>
            </a:r>
            <a:r>
              <a:rPr lang="ru-RU" dirty="0" err="1">
                <a:solidFill>
                  <a:schemeClr val="tx1"/>
                </a:solidFill>
              </a:rPr>
              <a:t>имплантантов</a:t>
            </a:r>
            <a:r>
              <a:rPr lang="ru-RU" dirty="0">
                <a:solidFill>
                  <a:schemeClr val="tx1"/>
                </a:solidFill>
              </a:rPr>
              <a:t> в человеческое тело.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020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424936" cy="47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Первые познания о материалах</a:t>
            </a:r>
          </a:p>
          <a:p>
            <a:pPr marL="0" indent="354013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Исходным моментом для становления науки о материалах явилось получение керамики путем сознательного изменения структуры глины при ее нагревании и обжиге. </a:t>
            </a: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следующем этапе развития человек стал использовать металлы с 8-го тысячелетия до н.э. </a:t>
            </a:r>
          </a:p>
          <a:p>
            <a:pPr marL="0" indent="354013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Холоднокованая самородная медь была вытеснена медью, выплавленной из руд, которые встречались в природе чаще и в больших количествах. В дальнейшем к меди стали добавлять другие металлы, так что в 3-м  тысячелетии до н.э. научились изготовлять и использовать бронзу как сплав меди с оловом, а также обрабатывать благородные металлы, уже широко известные к тому времени. 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7516"/>
            <a:ext cx="2736303" cy="27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3323"/>
            <a:ext cx="2586957" cy="265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05426"/>
            <a:ext cx="2425452" cy="31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498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tabLst>
                <a:tab pos="354013" algn="l"/>
              </a:tabLst>
            </a:pPr>
            <a:r>
              <a:rPr lang="ru-RU" sz="2000" dirty="0" smtClean="0"/>
              <a:t>Масштабы использования металлов возрастали, и человечество вступило из бронзового века в железный, поскольку железные руды оказались доступнее медных. В 1-м тысячелетии до н.э. преобладало железо, которое научились соединять с углеродом при кузнечной обработке в присутствии древесного угля.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42811"/>
            <a:ext cx="3651399" cy="2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3" y="4149080"/>
            <a:ext cx="4896544" cy="230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671" y="3502869"/>
            <a:ext cx="3877103" cy="2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076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000" dirty="0" smtClean="0"/>
              <a:t>Первыми и наиболее правдоподобными суждениями о сущности качества материалов и о слагающих частицах вещества были суждения древнегреческих философов </a:t>
            </a:r>
            <a:r>
              <a:rPr lang="ru-RU" sz="2000" b="1" dirty="0" err="1" smtClean="0"/>
              <a:t>Демокрита</a:t>
            </a:r>
            <a:r>
              <a:rPr lang="ru-RU" sz="2000" b="1" dirty="0" smtClean="0"/>
              <a:t> </a:t>
            </a:r>
            <a:r>
              <a:rPr lang="ru-RU" sz="2000" dirty="0" smtClean="0"/>
              <a:t>(около 460 гг. до н.э.) и </a:t>
            </a:r>
            <a:r>
              <a:rPr lang="ru-RU" sz="2000" b="1" dirty="0" smtClean="0"/>
              <a:t>Эпикура </a:t>
            </a:r>
            <a:r>
              <a:rPr lang="ru-RU" sz="2000" dirty="0" smtClean="0"/>
              <a:t>(341 – 270 гг. до н.э.). </a:t>
            </a:r>
          </a:p>
          <a:p>
            <a:pPr indent="530225" algn="just"/>
            <a:r>
              <a:rPr lang="ru-RU" sz="2000" dirty="0" smtClean="0"/>
              <a:t>Примерно к тому же времени относится и философия древнегреческого ученого </a:t>
            </a:r>
            <a:r>
              <a:rPr lang="ru-RU" sz="2000" b="1" dirty="0" smtClean="0"/>
              <a:t>Аристотеля</a:t>
            </a:r>
            <a:r>
              <a:rPr lang="ru-RU" sz="2000" dirty="0" smtClean="0"/>
              <a:t>, который установил 18 качеств у материалов: плавкость – не плавкость, вязкость – хрупкость, горючесть – негорючесть и т. п. Три известных состояния вещества (твердое, жидкое и газообразное) и отношение их к энергии выражалось Аристотелем четырьмя элементами: землей, водой, воздухом и огнем, что с позиций физики являлось определенным достижением.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668" y="3171476"/>
            <a:ext cx="2938686" cy="36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161" y="421067"/>
            <a:ext cx="2091700" cy="25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718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К первому этапу относится и средневековье. Именно в этот период </a:t>
            </a:r>
            <a:r>
              <a:rPr lang="ru-RU" sz="2000" b="1" dirty="0" smtClean="0"/>
              <a:t>Парацельс</a:t>
            </a:r>
            <a:r>
              <a:rPr lang="ru-RU" sz="2000" dirty="0" smtClean="0"/>
              <a:t> заменяет четыре элемента Аристотеля тремя своими – солью, серой и ртутью, что можно расценить как интуитивное предсказание роли межатомных связей в формировании свойств веществ. </a:t>
            </a:r>
          </a:p>
          <a:p>
            <a:pPr indent="354013" algn="just"/>
            <a:r>
              <a:rPr lang="ru-RU" sz="2000" dirty="0" smtClean="0"/>
              <a:t>К этому периоду относится и учение</a:t>
            </a:r>
            <a:r>
              <a:rPr lang="ru-RU" sz="2000" b="1" dirty="0" smtClean="0"/>
              <a:t> Декарта </a:t>
            </a:r>
            <a:r>
              <a:rPr lang="ru-RU" sz="2000" dirty="0" smtClean="0"/>
              <a:t>(1596 – 1650 гг.) о том, что природа представляет собой непрерывную совокупность материальных частиц, что движение материального мира вечно и сводится к перемещению мельчайших частиц – атомов. </a:t>
            </a:r>
            <a:endParaRPr lang="ru-RU" sz="2000" dirty="0"/>
          </a:p>
        </p:txBody>
      </p:sp>
      <p:pic>
        <p:nvPicPr>
          <p:cNvPr id="6146" name="Picture 2" descr="http://ic.pics.livejournal.com/belan_olga/24104446/271006/27100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61187"/>
            <a:ext cx="2843808" cy="38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47" y="3140968"/>
            <a:ext cx="29298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003" y="3192590"/>
            <a:ext cx="2859506" cy="248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039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Зарождение материаловедения как науки</a:t>
            </a:r>
            <a:endParaRPr lang="ru-RU" dirty="0" smtClean="0"/>
          </a:p>
          <a:p>
            <a:pPr indent="354013"/>
            <a:r>
              <a:rPr lang="ru-RU" dirty="0" smtClean="0"/>
              <a:t>Первые шаги на пути к реальному пониманию свойств материалов были сделаны с наступлением XIX века.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72010"/>
            <a:ext cx="47525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 smtClean="0"/>
              <a:t>Большой вклад в развитие науки о материалах был внесен гениальными русскими учеными М. В. Ломоносовым и Д. И. Менделеевым.</a:t>
            </a:r>
          </a:p>
          <a:p>
            <a:pPr indent="442913" algn="just"/>
            <a:r>
              <a:rPr lang="ru-RU" b="1" dirty="0" smtClean="0"/>
              <a:t>М. В. Ломоносов </a:t>
            </a:r>
            <a:r>
              <a:rPr lang="ru-RU" dirty="0" smtClean="0"/>
              <a:t>(1711 – 1765 гг.) заложил основы передовой русской философии и науки, особенно в области химии, физики, геологии. Он явился основоположником курса физической химии и химической атомистики, обосновывающей атомно-молекулярное строение вещества. Кроме того, в 1763 г. вышла книга «Первые основания металлургии или рудных дел» М. В. Ломоносова, которая является выдающимся трудом по металлургии (в частности чугуна, и горному делу), разработал составы цветных стекол и способ изготовления мозаичных панно из них, высказал гипотезу о происхождении янтаря и др.</a:t>
            </a:r>
          </a:p>
        </p:txBody>
      </p:sp>
      <p:pic>
        <p:nvPicPr>
          <p:cNvPr id="7170" name="Picture 2" descr="http://proxy12.media.online.ua/uol/r3-377fc03919/53979d09ed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310" y="1700808"/>
            <a:ext cx="3664838" cy="47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0241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1539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Материаловедение – как отрасль науки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2016-02-15T08:20:29Z</dcterms:created>
  <dcterms:modified xsi:type="dcterms:W3CDTF">2023-08-31T13:07:27Z</dcterms:modified>
</cp:coreProperties>
</file>